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67101F-D327-4B51-9FA1-AD83AAED0139}" v="3" dt="2024-08-01T16:00:58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447DC-A9AA-6D1D-F6FA-22AD78DEE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C4CC0-F166-AE70-B136-E9135CE3F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D8A59-392E-3384-149E-5A8DAC895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DF9F2-FEEF-C102-C6EA-780E693D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D6124-E620-E67A-9663-3A96D216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5170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42FB-FA21-66CF-C809-C4340744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8C457B-EEB3-0452-545A-2C6D0C3FD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DD3EF-440F-027E-7BDC-6589E432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00688-DF6A-BA08-351F-786A3D76A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4ABB1-CCA5-CFDA-476B-C6DFC6F0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6126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A6C2F5-6797-2176-1157-E8F542D34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7239B-5BA1-E306-1D5A-53D33C19C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EDAA0-F123-B193-4596-9F654485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798AF-6124-73F7-545D-C0125312F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1DBA7-6EDD-3B29-C74C-FB9C0271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2323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6E3B-EC09-5EA1-29FC-854D63F9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B6F3D-79AC-DE3A-2C88-A1BC72558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E63CF-7666-B5CF-E9FB-70F25D47B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9D8B2-7BA7-8733-215C-ED41260FD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C7873-D49F-1ADE-C14A-AAECDEBD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6196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3503-675E-E5F9-1644-5550CEB2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92499-A6F6-81ED-0E30-8C6070D48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15887-9365-7700-D6FB-ABFCCACA4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791D9-5737-1862-E4CD-FFB8C14B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5472-558E-3DB0-E648-B3EC03F1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0402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5D25-F2B4-A51B-27FD-D2799CE69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1BB09-9F11-36A9-AC45-101E121D6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7EB6F-A069-EB4D-EB16-372A30EEE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11C4D-1DA3-2669-B250-08DA37A0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06E4E-5EED-021D-D696-6C9F2F99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61BF8-BB66-125F-69B6-DDD6BEB12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9055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2659-0C34-2DFE-DD68-A45AF88FD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02B77-7B3B-AF0D-3339-FBAF9141B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F0122-DFE3-20B7-2B3F-7560D084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688FAF-1424-C12C-161D-CD2633E59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F35D5-FC0F-A021-3046-B4BBE22D9B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8A224-ACBE-2566-EA5E-4AD9018DD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12802-EDB7-DC63-A74F-D7E09FCD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93E43-DA65-C8A7-E824-971A506C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802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BEFEB-E3AF-A7D5-BCFB-183DCFAC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9003-6E0F-2E99-F543-5DD2D242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B0F126-1EBF-EEEF-81AB-D0839FBE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FABE3-C4B6-42C3-A751-48BA053B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4958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8599A-E976-C0D4-25AD-14706C406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6696C-E5A4-29ED-4B5B-A8B09296D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30F34-0AA3-0E95-B9F7-F9EA722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00118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2DD-7540-7003-4915-542F74BC9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F5C9B-4371-E624-C8A2-52718570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65442-0835-8EB2-CE11-9143E85AA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B93EA-823A-DA03-5940-2B9728904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7D872-2266-C24A-0A20-8F3E7D29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4D495-4BC1-DEDD-CC7B-11843264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1628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C529-E5DC-27AF-5DFE-D17452FA6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8C9CD-1B8B-A710-1367-BBF8FB2511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EFB77-A7AC-4681-20CC-1098AEBFF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C02FB-0D4E-2A35-8704-F6E45EEE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DECB5-77E0-E685-95C2-7DB74803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7DDDE-4EF3-FC2D-3CE4-375102E2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42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1F512E-D4C7-5C4F-9B39-8AA3FE7D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F7FDA-D1E7-FE04-7A9B-F04785AB2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157CD-EBFD-5D3C-85DA-680B02C0C7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67A34-4E1D-424D-8A54-EB55CFA18A1E}" type="datetimeFigureOut">
              <a:rPr lang="en-MY" smtClean="0"/>
              <a:t>1/8/2024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124FC-9881-BE2F-771B-506E86DC7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A06C-0470-A495-A225-1D5BBD6FC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B5816-BF60-4E55-B8E5-0C5B09AB7EB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908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Graduates Throwing Hats">
            <a:extLst>
              <a:ext uri="{FF2B5EF4-FFF2-40B4-BE49-F238E27FC236}">
                <a16:creationId xmlns:a16="http://schemas.microsoft.com/office/drawing/2014/main" id="{D5F2C6DD-7D76-B642-5F0F-CEC6945995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2C0F7-1F5B-D74F-7A31-94E21B7D0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5200" b="1">
                <a:solidFill>
                  <a:srgbClr val="FFFFFF"/>
                </a:solidFill>
              </a:rPr>
              <a:t>The Role of Higher Education in Strengthening Research and Innovation for a Sustainable Future</a:t>
            </a:r>
            <a:endParaRPr lang="en-MY" sz="5200" b="1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3CFB2-DE7D-7DEE-78B3-5E73D3604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523" y="47180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ASSOCIATE PROFESSOR DR</a:t>
            </a:r>
          </a:p>
          <a:p>
            <a:pPr algn="l"/>
            <a:r>
              <a:rPr lang="en-US" sz="2000">
                <a:solidFill>
                  <a:srgbClr val="FFFFFF"/>
                </a:solidFill>
              </a:rPr>
              <a:t>ARUMUGAM RAMAN</a:t>
            </a:r>
          </a:p>
          <a:p>
            <a:pPr algn="l"/>
            <a:r>
              <a:rPr lang="en-US" sz="2000">
                <a:solidFill>
                  <a:srgbClr val="FFFFFF"/>
                </a:solidFill>
              </a:rPr>
              <a:t>UNIVERSITI UTARA MALAYSIA</a:t>
            </a:r>
            <a:endParaRPr lang="en-MY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BAC7A2-5AFA-9442-AA02-F0F3C7EC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Q&amp;A</a:t>
            </a:r>
            <a:br>
              <a:rPr lang="en-US" sz="4000" dirty="0"/>
            </a:br>
            <a:endParaRPr lang="en-MY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91252-D3AC-D35C-F76E-7F16FC61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5086105" cy="3613149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Thank you</a:t>
            </a:r>
          </a:p>
          <a:p>
            <a:endParaRPr lang="en-MY" sz="3200" dirty="0"/>
          </a:p>
        </p:txBody>
      </p:sp>
      <p:pic>
        <p:nvPicPr>
          <p:cNvPr id="5" name="Picture 4" descr="A grey room full of question marks with an opening going out">
            <a:extLst>
              <a:ext uri="{FF2B5EF4-FFF2-40B4-BE49-F238E27FC236}">
                <a16:creationId xmlns:a16="http://schemas.microsoft.com/office/drawing/2014/main" id="{1D543511-213A-640B-050C-A741BAA9A9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42" r="18757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05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784C-B60C-D4DA-B3C3-2304C7187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 b="1"/>
              <a:t>Introduction</a:t>
            </a:r>
            <a:br>
              <a:rPr lang="en-US" sz="3200"/>
            </a:br>
            <a:endParaRPr lang="en-MY" sz="3200"/>
          </a:p>
        </p:txBody>
      </p:sp>
      <p:pic>
        <p:nvPicPr>
          <p:cNvPr id="5" name="Picture 4" descr="People sitting on a grass field and enjoying the sun">
            <a:extLst>
              <a:ext uri="{FF2B5EF4-FFF2-40B4-BE49-F238E27FC236}">
                <a16:creationId xmlns:a16="http://schemas.microsoft.com/office/drawing/2014/main" id="{432D06FE-ADBD-5691-47C0-9DC2C6D5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52" r="14910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4C687-9B9A-3E81-A8AD-B05BB297E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847" y="1733108"/>
            <a:ext cx="5550092" cy="440927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Greeting: Good evening, everyone!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Honor to be here and topic introduction: the role of higher education in strengthening research and innovation for a sustainable future.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Importance of sustainable development due to global challenges like climate change, resource depletion, and socio-economic inequalities.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Overview of the key areas to be covered: current landscape of higher education, the role of research, impact of innovation, integrating sustainability into education, challenges, and call to action.</a:t>
            </a:r>
          </a:p>
          <a:p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30226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6A85-E6DF-D3FF-F9CB-90AAB0AF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000" b="1"/>
              <a:t>The Current Landscape of Higher Education</a:t>
            </a:r>
            <a:br>
              <a:rPr lang="en-US" sz="3000"/>
            </a:br>
            <a:endParaRPr lang="en-MY" sz="3000"/>
          </a:p>
        </p:txBody>
      </p:sp>
      <p:pic>
        <p:nvPicPr>
          <p:cNvPr id="5" name="Picture 4" descr="Single tree on a field with cityscape in foggy distance">
            <a:extLst>
              <a:ext uri="{FF2B5EF4-FFF2-40B4-BE49-F238E27FC236}">
                <a16:creationId xmlns:a16="http://schemas.microsoft.com/office/drawing/2014/main" id="{B066A8E0-8CFB-6516-C765-9C7CEDE4C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5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89AF1-AB9B-34D5-342F-E98B817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Evolving role of universities and colleges as centers of learning and innovation.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Shift towards interdisciplinary research and collaborative projects.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Importance of addressing complex issues like environmental sustainability, public health, and social justice through holistic solutions.</a:t>
            </a:r>
          </a:p>
          <a:p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88841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7FDBE-CC4A-128E-126B-F5021AF7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400" b="1"/>
              <a:t>The Role of Research in Sustainable Development</a:t>
            </a:r>
            <a:br>
              <a:rPr lang="en-US" sz="3400"/>
            </a:br>
            <a:endParaRPr lang="en-MY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C1D4A-FC60-6753-0612-351EE6E4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293760"/>
            <a:ext cx="5334197" cy="4187995"/>
          </a:xfrm>
        </p:spPr>
        <p:txBody>
          <a:bodyPr anchor="ctr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Research as the backbone of innovation.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Environmental Research: Studies on climate change, renewable energy technologies, and sustainable agricultural practices.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Social Sciences: Research on poverty alleviation, education, and healthcare to create equitable societies.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Technological Innovation: Advancements in sustainable infrastructure, waste management, and green technologies.</a:t>
            </a:r>
          </a:p>
          <a:p>
            <a:endParaRPr lang="en-MY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B8CA5-6822-BA65-0072-AB43B2E9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49" r="31168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878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3C4137-0DCD-40E0-CA2A-97B60262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700" b="1"/>
              <a:t>Innovation and Its Impact</a:t>
            </a:r>
            <a:br>
              <a:rPr lang="en-US" sz="3700"/>
            </a:br>
            <a:endParaRPr lang="en-MY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1A525-4815-FE55-32FC-7AD586BAB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030820"/>
            <a:ext cx="5334197" cy="4209260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Practical application of research through innovation.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Startups and Entrepreneurship: Support for incubators and accelerators focusing on sustainable products and services.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Industry Partnerships: Collaborations between academia and industry for real-world impact and enhanced student employability.</a:t>
            </a:r>
          </a:p>
          <a:p>
            <a:endParaRPr lang="en-MY" sz="2400" dirty="0"/>
          </a:p>
        </p:txBody>
      </p:sp>
      <p:pic>
        <p:nvPicPr>
          <p:cNvPr id="5" name="Picture 4" descr="People working on ideas">
            <a:extLst>
              <a:ext uri="{FF2B5EF4-FFF2-40B4-BE49-F238E27FC236}">
                <a16:creationId xmlns:a16="http://schemas.microsoft.com/office/drawing/2014/main" id="{3D23425E-40DE-BDA7-6597-BAC608F6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82" r="28553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555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0CC82790-69C6-9C94-CC8B-B43C01009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47" r="30294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A11BA8-F691-6287-F356-C0D45EA7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3400" b="1"/>
              <a:t>Education and Sustainability</a:t>
            </a:r>
            <a:br>
              <a:rPr lang="en-US" sz="3400"/>
            </a:br>
            <a:endParaRPr lang="en-MY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D836D-D93B-303C-FE41-6A95A96E2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269" y="1509823"/>
            <a:ext cx="5004387" cy="4730255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Integrating sustainability into curricula.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Curriculum Development: Offering courses on sustainability across disciplines.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Experiential Learning: Internships, fieldwork, and community projects for practical understanding of sustainability issues.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Global Citizenship: Developing global citizens aware of and committed to addressing global challenges.</a:t>
            </a:r>
          </a:p>
          <a:p>
            <a:endParaRPr lang="en-MY" sz="2400" dirty="0"/>
          </a:p>
        </p:txBody>
      </p:sp>
    </p:spTree>
    <p:extLst>
      <p:ext uri="{BB962C8B-B14F-4D97-AF65-F5344CB8AC3E}">
        <p14:creationId xmlns:p14="http://schemas.microsoft.com/office/powerpoint/2010/main" val="1370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A7C5F-1B8D-E7DD-289B-002D0DFC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3700" b="1"/>
              <a:t>Challenges and Opportunities</a:t>
            </a:r>
            <a:br>
              <a:rPr lang="en-US" sz="3700"/>
            </a:br>
            <a:endParaRPr lang="en-MY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45A5-C272-1A03-9FD1-9089A784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326164"/>
            <a:ext cx="5334197" cy="3769835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Funding: The need for substantial investment in research and innovation.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Policy Support: The importance of supportive policies for collaboration between academia, industry, and government.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Global Collaboration: Necessity of international cooperation for global challenges through shared knowledge and resources.</a:t>
            </a:r>
          </a:p>
          <a:p>
            <a:endParaRPr lang="en-MY" sz="2400" dirty="0"/>
          </a:p>
        </p:txBody>
      </p:sp>
      <p:pic>
        <p:nvPicPr>
          <p:cNvPr id="18" name="Picture 17" descr="Hands-on top of each other">
            <a:extLst>
              <a:ext uri="{FF2B5EF4-FFF2-40B4-BE49-F238E27FC236}">
                <a16:creationId xmlns:a16="http://schemas.microsoft.com/office/drawing/2014/main" id="{EAA197E0-2579-FF66-BB09-177920C695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62" r="11663" b="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6604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ne orange paper boat leading a group of white paper boats">
            <a:extLst>
              <a:ext uri="{FF2B5EF4-FFF2-40B4-BE49-F238E27FC236}">
                <a16:creationId xmlns:a16="http://schemas.microsoft.com/office/drawing/2014/main" id="{59D37ADA-ED2B-456C-3632-354CAC1989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57" r="36784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0896C-8BA5-128B-36E3-8EF3CCF9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b="1"/>
              <a:t>Call to Action</a:t>
            </a:r>
            <a:br>
              <a:rPr lang="en-US" sz="4000"/>
            </a:br>
            <a:endParaRPr lang="en-MY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5ABB-A22F-1561-E876-BE5B087AD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169042"/>
            <a:ext cx="5247340" cy="4071036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indispensable role of higher education in sustainable development.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Urging stakeholders to support higher education institutions in fostering a culture of inquiry, creativity, and commitment to sustainability.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86618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DDFA7-AAF1-7A45-7092-4E3DE39B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/>
              <a:t>Conclusion</a:t>
            </a:r>
            <a:br>
              <a:rPr lang="en-US" sz="4000"/>
            </a:br>
            <a:endParaRPr lang="en-MY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4B5BD-48C9-7E48-8987-32E18EF6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4" y="1594884"/>
            <a:ext cx="4855814" cy="4761465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Recap of the key points covered: evolving role of higher education, importance of research, impact of innovation, integrating sustainability into education, and challenges and opportunities.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Commitment to fostering a sustainable future through research and innovation.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Invitation for questions and insights.</a:t>
            </a:r>
          </a:p>
          <a:p>
            <a:endParaRPr lang="en-MY" sz="2400" dirty="0"/>
          </a:p>
        </p:txBody>
      </p:sp>
      <p:pic>
        <p:nvPicPr>
          <p:cNvPr id="5" name="Picture 4" descr="Person with idea concept">
            <a:extLst>
              <a:ext uri="{FF2B5EF4-FFF2-40B4-BE49-F238E27FC236}">
                <a16:creationId xmlns:a16="http://schemas.microsoft.com/office/drawing/2014/main" id="{3EF38581-F178-1B37-B9A4-6FC158E7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1" r="16068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95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F2D60E8-B73F-4D7F-955C-02CF09D85D75}"/>
  <p:tag name="ISPRING_RESOURCE_FOLDER" val="C:\Users\DELL\OneDrive\Sukabumi\"/>
  <p:tag name="ISPRING_PRESENTATION_PATH" val="C:\Users\DELL\OneDrive\Sukabumi.pptx"/>
  <p:tag name="ISPRING_PROJECT_VERSION" val="9.3"/>
  <p:tag name="ISPRING_PROJECT_FOLDER_UPDATED" val="1"/>
  <p:tag name="ISPRING_SCREEN_RECS_UPDATED" val="C:\Users\DELL\OneDrive\Sukabumi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BA4B01A0D194A9D63CB5E24C86E5C" ma:contentTypeVersion="14" ma:contentTypeDescription="Create a new document." ma:contentTypeScope="" ma:versionID="dabcc0214583b13a575f214bf92b255c">
  <xsd:schema xmlns:xsd="http://www.w3.org/2001/XMLSchema" xmlns:xs="http://www.w3.org/2001/XMLSchema" xmlns:p="http://schemas.microsoft.com/office/2006/metadata/properties" xmlns:ns3="13571ada-51d3-411f-99d4-148e5510b257" targetNamespace="http://schemas.microsoft.com/office/2006/metadata/properties" ma:root="true" ma:fieldsID="5da2d796ae5adaa8e4778c44eb74afda" ns3:_="">
    <xsd:import namespace="13571ada-51d3-411f-99d4-148e5510b2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71ada-51d3-411f-99d4-148e5510b2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571ada-51d3-411f-99d4-148e5510b257" xsi:nil="true"/>
  </documentManagement>
</p:properties>
</file>

<file path=customXml/itemProps1.xml><?xml version="1.0" encoding="utf-8"?>
<ds:datastoreItem xmlns:ds="http://schemas.openxmlformats.org/officeDocument/2006/customXml" ds:itemID="{08C21759-E5FE-401B-973A-8EFEA3466A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571ada-51d3-411f-99d4-148e5510b2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A6F6D1-1A0F-43C5-BC1D-4BD1915329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B4E62E-83E1-42DD-ADCB-B7F2080280DD}">
  <ds:schemaRefs>
    <ds:schemaRef ds:uri="http://schemas.microsoft.com/office/infopath/2007/PartnerControls"/>
    <ds:schemaRef ds:uri="http://www.w3.org/XML/1998/namespace"/>
    <ds:schemaRef ds:uri="http://purl.org/dc/elements/1.1/"/>
    <ds:schemaRef ds:uri="13571ada-51d3-411f-99d4-148e5510b257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456</Words>
  <Application>Microsoft Office PowerPoint</Application>
  <PresentationFormat>Widescreen</PresentationFormat>
  <Paragraphs>40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The Role of Higher Education in Strengthening Research and Innovation for a Sustainable Future</vt:lpstr>
      <vt:lpstr>Introduction </vt:lpstr>
      <vt:lpstr>The Current Landscape of Higher Education </vt:lpstr>
      <vt:lpstr>The Role of Research in Sustainable Development </vt:lpstr>
      <vt:lpstr>Innovation and Its Impact </vt:lpstr>
      <vt:lpstr>Education and Sustainability </vt:lpstr>
      <vt:lpstr>Challenges and Opportunities </vt:lpstr>
      <vt:lpstr>Call to Action </vt:lpstr>
      <vt:lpstr>Conclusion </vt:lpstr>
      <vt:lpstr>Q&amp;A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Prof. Madya Dr. Arumugam A/L Raman</dc:creator>
  <cp:lastModifiedBy>Prof. Madya Dr. Arumugam A/L Raman</cp:lastModifiedBy>
  <cp:revision>2</cp:revision>
  <dcterms:created xsi:type="dcterms:W3CDTF">2024-08-01T15:39:10Z</dcterms:created>
  <dcterms:modified xsi:type="dcterms:W3CDTF">2024-08-01T16:06:07Z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0x010100F2FBA4B01A0D194A9D63CB5E24C86E5C</vt:lpwstr>
  </property>
</Properties>
</file>